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7" r:id="rId2"/>
    <p:sldId id="285" r:id="rId3"/>
    <p:sldId id="271" r:id="rId4"/>
    <p:sldId id="319" r:id="rId5"/>
    <p:sldId id="260" r:id="rId6"/>
    <p:sldId id="258" r:id="rId7"/>
    <p:sldId id="274" r:id="rId8"/>
    <p:sldId id="287" r:id="rId9"/>
    <p:sldId id="272" r:id="rId10"/>
    <p:sldId id="259" r:id="rId11"/>
    <p:sldId id="320" r:id="rId12"/>
    <p:sldId id="273" r:id="rId13"/>
    <p:sldId id="295" r:id="rId14"/>
    <p:sldId id="263" r:id="rId15"/>
    <p:sldId id="292" r:id="rId16"/>
    <p:sldId id="293" r:id="rId17"/>
    <p:sldId id="265" r:id="rId18"/>
    <p:sldId id="297" r:id="rId19"/>
    <p:sldId id="321" r:id="rId20"/>
    <p:sldId id="296" r:id="rId21"/>
    <p:sldId id="264" r:id="rId22"/>
    <p:sldId id="266" r:id="rId23"/>
    <p:sldId id="298" r:id="rId24"/>
    <p:sldId id="303" r:id="rId25"/>
    <p:sldId id="304" r:id="rId26"/>
    <p:sldId id="305" r:id="rId27"/>
    <p:sldId id="306" r:id="rId28"/>
    <p:sldId id="307" r:id="rId29"/>
    <p:sldId id="308" r:id="rId30"/>
    <p:sldId id="309" r:id="rId31"/>
    <p:sldId id="310" r:id="rId32"/>
    <p:sldId id="311" r:id="rId33"/>
    <p:sldId id="31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49"/>
    <p:restoredTop sz="97376"/>
  </p:normalViewPr>
  <p:slideViewPr>
    <p:cSldViewPr snapToGrid="0" snapToObjects="1">
      <p:cViewPr>
        <p:scale>
          <a:sx n="104" d="100"/>
          <a:sy n="104" d="100"/>
        </p:scale>
        <p:origin x="3264" y="1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notesViewPr>
    <p:cSldViewPr snapToGrid="0" snapToObjects="1">
      <p:cViewPr varScale="1">
        <p:scale>
          <a:sx n="138" d="100"/>
          <a:sy n="138" d="100"/>
        </p:scale>
        <p:origin x="471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3CED9CC-E62E-EE50-A62C-9C18B9C89EB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544F90-C2F2-EF25-1A9F-8338CBFD156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F6AC7F-D799-3648-BDC5-E07D2B3AC3A9}" type="datetimeFigureOut">
              <a:rPr lang="en-CH" smtClean="0"/>
              <a:t>28.09.22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8E96D-C125-874E-897A-C006BB5143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57FF73-5018-B68F-554D-A7D5E328C00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4F16B-6B84-A647-970C-2DBCFC85852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054426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DBF33-A133-144C-8EC0-C30CA1D89FCD}" type="datetimeFigureOut">
              <a:rPr lang="en-US" smtClean="0"/>
              <a:t>9/27/22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C174F3-E358-0B48-B44B-71A099AC4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776454-5ECA-2F41-98E0-60406CB350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2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55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700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40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7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2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25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80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55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07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4A5DB-F58D-FB44-A286-3C2687B965EE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2D300-D57E-DC4A-9CE8-C56224C94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5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iki.unil.ch/ci/books/high-performance-computing-hpc/page/storage-on-curnagl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84A5815-5C1D-8440-9335-1834B9D3DD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00" r="28150" b="1"/>
          <a:stretch/>
        </p:blipFill>
        <p:spPr>
          <a:xfrm>
            <a:off x="4102733" y="-158286"/>
            <a:ext cx="8063175" cy="6967391"/>
          </a:xfrm>
          <a:custGeom>
            <a:avLst/>
            <a:gdLst/>
            <a:ahLst/>
            <a:cxnLst/>
            <a:rect l="l" t="t" r="r" b="b"/>
            <a:pathLst>
              <a:path w="6312196" h="6874330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783887-A123-2E4F-BC55-97507664B73E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3530601" y="6423430"/>
            <a:ext cx="581902" cy="385675"/>
          </a:xfrm>
          <a:prstGeom prst="rect">
            <a:avLst/>
          </a:prstGeom>
          <a:ln>
            <a:noFill/>
          </a:ln>
        </p:spPr>
      </p:pic>
      <p:sp>
        <p:nvSpPr>
          <p:cNvPr id="9" name="TextBox 38">
            <a:extLst>
              <a:ext uri="{FF2B5EF4-FFF2-40B4-BE49-F238E27FC236}">
                <a16:creationId xmlns:a16="http://schemas.microsoft.com/office/drawing/2014/main" id="{0F045407-3D45-1444-9E14-8957CD076B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3839" y="6436781"/>
            <a:ext cx="253156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HattoriHanzo-Light" panose="02000506020000020003" pitchFamily="2" charset="0"/>
              </a:rPr>
              <a:t>Faculty of Biology and Medicine</a:t>
            </a:r>
          </a:p>
          <a:p>
            <a:pPr eaLnBrk="1" hangingPunct="1"/>
            <a:r>
              <a:rPr lang="en-US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attoriHanzo-LightItalic" panose="02000506020000020003" pitchFamily="2" charset="0"/>
              </a:rPr>
              <a:t>Department of Fundamental Microbiology</a:t>
            </a:r>
          </a:p>
        </p:txBody>
      </p:sp>
      <p:pic>
        <p:nvPicPr>
          <p:cNvPr id="10" name="Picture 39" descr="image001.png">
            <a:extLst>
              <a:ext uri="{FF2B5EF4-FFF2-40B4-BE49-F238E27FC236}">
                <a16:creationId xmlns:a16="http://schemas.microsoft.com/office/drawing/2014/main" id="{B62314D9-9469-1249-946A-22B3352CB8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2" y="6423431"/>
            <a:ext cx="1087064" cy="38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678" y="332351"/>
            <a:ext cx="10515600" cy="2852737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Accessing </a:t>
            </a:r>
            <a:br>
              <a:rPr lang="en-US" dirty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The Cluster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B445-36AF-A34C-9088-3D8F8582DA13}" type="slidenum">
              <a:rPr lang="en-US" smtClean="0">
                <a:latin typeface="Helvetica Neue" charset="0"/>
                <a:ea typeface="Helvetica Neue" charset="0"/>
                <a:cs typeface="Helvetica Neue" charset="0"/>
              </a:rPr>
              <a:t>1</a:t>
            </a:fld>
            <a:endParaRPr lang="en-US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ECBAF8-63FE-CE4E-868D-80392BF7D51A}"/>
              </a:ext>
            </a:extLst>
          </p:cNvPr>
          <p:cNvSpPr txBox="1"/>
          <p:nvPr/>
        </p:nvSpPr>
        <p:spPr>
          <a:xfrm>
            <a:off x="6449592" y="5046607"/>
            <a:ext cx="43220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Germán Bonilla-Rosso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Natasha Glover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SAGE 2022-2023 </a:t>
            </a:r>
          </a:p>
        </p:txBody>
      </p:sp>
    </p:spTree>
    <p:extLst>
      <p:ext uri="{BB962C8B-B14F-4D97-AF65-F5344CB8AC3E}">
        <p14:creationId xmlns:p14="http://schemas.microsoft.com/office/powerpoint/2010/main" val="1345577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Logging into the cluster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Linux/ OS X:</a:t>
            </a:r>
          </a:p>
          <a:p>
            <a:pPr lvl="1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Open terminal </a:t>
            </a:r>
          </a:p>
          <a:p>
            <a:pPr lvl="1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Type </a:t>
            </a:r>
            <a:r>
              <a:rPr lang="en-US" dirty="0" err="1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ssh</a:t>
            </a:r>
            <a:r>
              <a:rPr lang="en-US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 &lt;username&gt;@</a:t>
            </a:r>
            <a:r>
              <a:rPr lang="en-US" dirty="0" err="1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curnagl.dcsr.unil.ch</a:t>
            </a:r>
            <a:endParaRPr lang="en-US" dirty="0">
              <a:solidFill>
                <a:schemeClr val="accent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lvl="1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Enter UNIL password</a:t>
            </a:r>
          </a:p>
          <a:p>
            <a:pPr lvl="1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Windows:</a:t>
            </a:r>
          </a:p>
          <a:p>
            <a:pPr lvl="1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Install Putty or Ubuntu bash (windows 10)</a:t>
            </a:r>
          </a:p>
          <a:p>
            <a:pPr lvl="1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Hostname: </a:t>
            </a:r>
            <a:r>
              <a:rPr lang="en-US" dirty="0" err="1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curnagl.dcsr.unil.ch</a:t>
            </a:r>
            <a:r>
              <a:rPr lang="en-US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</a:p>
          <a:p>
            <a:pPr lvl="1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UNIL username and password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B445-36AF-A34C-9088-3D8F8582DA13}" type="slidenum">
              <a:rPr lang="en-US" smtClean="0">
                <a:latin typeface="Helvetica Neue" charset="0"/>
                <a:ea typeface="Helvetica Neue" charset="0"/>
                <a:cs typeface="Helvetica Neue" charset="0"/>
              </a:rPr>
              <a:t>10</a:t>
            </a:fld>
            <a:endParaRPr lang="en-US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53000" y="3240911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When you type your password, it will be invisible. This is normal and for security!</a:t>
            </a:r>
          </a:p>
        </p:txBody>
      </p:sp>
      <p:cxnSp>
        <p:nvCxnSpPr>
          <p:cNvPr id="7" name="Curved Connector 6"/>
          <p:cNvCxnSpPr>
            <a:endCxn id="5" idx="1"/>
          </p:cNvCxnSpPr>
          <p:nvPr/>
        </p:nvCxnSpPr>
        <p:spPr>
          <a:xfrm>
            <a:off x="3796496" y="3483980"/>
            <a:ext cx="1156504" cy="218596"/>
          </a:xfrm>
          <a:prstGeom prst="curvedConnector3">
            <a:avLst>
              <a:gd name="adj1" fmla="val -9049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628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F9A565-900F-20A9-29A5-19F1F2680177}"/>
              </a:ext>
            </a:extLst>
          </p:cNvPr>
          <p:cNvSpPr txBox="1"/>
          <p:nvPr/>
        </p:nvSpPr>
        <p:spPr>
          <a:xfrm>
            <a:off x="0" y="4742116"/>
            <a:ext cx="84798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sz="1200" dirty="0">
                <a:hlinkClick r:id="rId2"/>
              </a:rPr>
              <a:t>https://wiki.unil.ch/ci/books/high-performance-computing-hpc/page/storage-on-curnagl</a:t>
            </a:r>
            <a:endParaRPr lang="en-CH" sz="1200" dirty="0"/>
          </a:p>
          <a:p>
            <a:endParaRPr lang="en-CH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4609DD-12C3-2C7B-2943-39CC15D3D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28027"/>
            <a:ext cx="5453001" cy="226265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F5BC0A-3D20-FA92-BC3C-7BEADCF7F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1925" y="1587500"/>
            <a:ext cx="5617027" cy="3429343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925CD2E3-462E-D09D-81B5-6BFF89BF63A5}"/>
              </a:ext>
            </a:extLst>
          </p:cNvPr>
          <p:cNvGrpSpPr/>
          <p:nvPr/>
        </p:nvGrpSpPr>
        <p:grpSpPr>
          <a:xfrm>
            <a:off x="1079478" y="5852384"/>
            <a:ext cx="9575134" cy="369332"/>
            <a:chOff x="622278" y="5533593"/>
            <a:chExt cx="9575134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72B7DC3-958C-2EE6-B45F-8804F818BE33}"/>
                </a:ext>
              </a:extLst>
            </p:cNvPr>
            <p:cNvSpPr txBox="1"/>
            <p:nvPr/>
          </p:nvSpPr>
          <p:spPr>
            <a:xfrm>
              <a:off x="4099354" y="5533593"/>
              <a:ext cx="609805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rgbClr val="00B050"/>
                  </a:solidFill>
                  <a:effectLst/>
                  <a:latin typeface="Monaco" pitchFamily="2" charset="77"/>
                </a:rPr>
                <a:t>/scratch/</a:t>
              </a:r>
              <a:r>
                <a:rPr lang="en-GB" dirty="0" err="1">
                  <a:solidFill>
                    <a:srgbClr val="00B050"/>
                  </a:solidFill>
                  <a:effectLst/>
                  <a:latin typeface="Monaco" pitchFamily="2" charset="77"/>
                </a:rPr>
                <a:t>jgianott</a:t>
              </a:r>
              <a:r>
                <a:rPr lang="en-GB" dirty="0">
                  <a:solidFill>
                    <a:srgbClr val="00B050"/>
                  </a:solidFill>
                  <a:effectLst/>
                  <a:latin typeface="Monaco" pitchFamily="2" charset="77"/>
                </a:rPr>
                <a:t>/SAGE/SAGE2022_2023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A9EFB41-D3F4-FD31-E31F-07AEF4907A95}"/>
                </a:ext>
              </a:extLst>
            </p:cNvPr>
            <p:cNvSpPr txBox="1"/>
            <p:nvPr/>
          </p:nvSpPr>
          <p:spPr>
            <a:xfrm>
              <a:off x="622278" y="5533593"/>
              <a:ext cx="364080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Helvetica Neue" charset="0"/>
                  <a:ea typeface="Helvetica Neue" charset="0"/>
                  <a:cs typeface="Helvetica Neue" charset="0"/>
                </a:rPr>
                <a:t>We have our own SAGE home at:</a:t>
              </a:r>
              <a:endParaRPr lang="en-CH" dirty="0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9F090A48-233F-A469-9665-A99433C6971B}"/>
              </a:ext>
            </a:extLst>
          </p:cNvPr>
          <p:cNvSpPr txBox="1">
            <a:spLocks/>
          </p:cNvSpPr>
          <p:nvPr/>
        </p:nvSpPr>
        <p:spPr>
          <a:xfrm>
            <a:off x="294503" y="18383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Helvetica Neue" charset="0"/>
                <a:ea typeface="Helvetica Neue" charset="0"/>
                <a:cs typeface="Helvetica Neue" charset="0"/>
              </a:rPr>
              <a:t>Where should you work?</a:t>
            </a:r>
          </a:p>
        </p:txBody>
      </p:sp>
    </p:spTree>
    <p:extLst>
      <p:ext uri="{BB962C8B-B14F-4D97-AF65-F5344CB8AC3E}">
        <p14:creationId xmlns:p14="http://schemas.microsoft.com/office/powerpoint/2010/main" val="3757796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C61A5A4-9806-514A-8384-CF57CF514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00" y="619045"/>
            <a:ext cx="11099800" cy="613410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4234354" y="295879"/>
            <a:ext cx="1192193" cy="7755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377118" y="0"/>
            <a:ext cx="3958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this “~” means you’re in your home directory on the cluster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38821" y="1394548"/>
            <a:ext cx="2733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BUT, we don’t want to work here. WHY?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4197" y="1239748"/>
            <a:ext cx="34489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200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Many people logged on to 1 computer sharing memory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Not a lot of storage space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System administrator will get mad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948731" y="2787181"/>
            <a:ext cx="1872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Work here instead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8982339" y="2637229"/>
            <a:ext cx="346425" cy="1802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36BC5-3B8A-2749-8965-4FC2AA091DF3}"/>
              </a:ext>
            </a:extLst>
          </p:cNvPr>
          <p:cNvSpPr txBox="1"/>
          <p:nvPr/>
        </p:nvSpPr>
        <p:spPr>
          <a:xfrm>
            <a:off x="9264294" y="3442448"/>
            <a:ext cx="2362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200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Lot’s of space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Fast saving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But erased every 2 weeks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FAFA81-55F1-6141-8D94-8D999D6AF284}"/>
              </a:ext>
            </a:extLst>
          </p:cNvPr>
          <p:cNvSpPr txBox="1"/>
          <p:nvPr/>
        </p:nvSpPr>
        <p:spPr>
          <a:xfrm>
            <a:off x="8779339" y="4787256"/>
            <a:ext cx="2422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en-US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en-US" b="1" u="sng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k</a:t>
            </a:r>
            <a:r>
              <a:rPr lang="en-US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e a </a:t>
            </a:r>
            <a:r>
              <a:rPr lang="en-US" b="1" u="sng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dir</a:t>
            </a:r>
            <a:r>
              <a:rPr lang="en-US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ectory for you to work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98C15F2-6EAC-B74D-A17A-625F8E59501D}"/>
              </a:ext>
            </a:extLst>
          </p:cNvPr>
          <p:cNvCxnSpPr/>
          <p:nvPr/>
        </p:nvCxnSpPr>
        <p:spPr>
          <a:xfrm flipH="1" flipV="1">
            <a:off x="8432914" y="4872868"/>
            <a:ext cx="346425" cy="1802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201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How to run a job on the cluster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0" y="2076107"/>
            <a:ext cx="12106005" cy="331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80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 </a:t>
            </a:r>
            <a:r>
              <a:rPr lang="en-US" b="1" dirty="0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job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is one or several processes (a running program) grouped together as a single shell command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What you submit to the cluster, jobs get managed by </a:t>
            </a:r>
            <a:r>
              <a:rPr lang="en-US" b="1" dirty="0" err="1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Slurm</a:t>
            </a:r>
            <a:r>
              <a:rPr lang="en-US" dirty="0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(the scheduler) and directed to a particular </a:t>
            </a:r>
            <a:r>
              <a:rPr lang="en-US" b="1" dirty="0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host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(computer in the cluster) for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B445-36AF-A34C-9088-3D8F8582DA13}" type="slidenum">
              <a:rPr lang="en-US" smtClean="0">
                <a:latin typeface="Helvetica Neue" charset="0"/>
                <a:ea typeface="Helvetica Neue" charset="0"/>
                <a:cs typeface="Helvetica Neue" charset="0"/>
              </a:rPr>
              <a:t>14</a:t>
            </a:fld>
            <a:endParaRPr lang="en-US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87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Scripts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 text file that contains commands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Reproducible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Needed for submitting jobs to cluster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Usually have a </a:t>
            </a:r>
            <a:r>
              <a:rPr lang="en-US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sh</a:t>
            </a:r>
            <a:r>
              <a:rPr lang="en-US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extension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B445-36AF-A34C-9088-3D8F8582DA13}" type="slidenum">
              <a:rPr lang="en-US" smtClean="0">
                <a:latin typeface="Helvetica Neue" charset="0"/>
                <a:ea typeface="Helvetica Neue" charset="0"/>
                <a:cs typeface="Helvetica Neue" charset="0"/>
              </a:rPr>
              <a:t>15</a:t>
            </a:fld>
            <a:endParaRPr lang="en-US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8012F3-6DF1-9F41-8F94-0FD2ED4E3DC9}"/>
              </a:ext>
            </a:extLst>
          </p:cNvPr>
          <p:cNvSpPr txBox="1"/>
          <p:nvPr/>
        </p:nvSpPr>
        <p:spPr>
          <a:xfrm>
            <a:off x="7834184" y="4337222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H" dirty="0">
              <a:solidFill>
                <a:srgbClr val="C00000"/>
              </a:solidFill>
            </a:endParaRPr>
          </a:p>
          <a:p>
            <a:r>
              <a:rPr lang="en-CH" dirty="0">
                <a:solidFill>
                  <a:srgbClr val="C00000"/>
                </a:solidFill>
              </a:rPr>
              <a:t>Remember extensions in Linux are simply  part of the filename !!!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4A8E49-B36A-974E-B0F1-9D1D8FF9E726}"/>
              </a:ext>
            </a:extLst>
          </p:cNvPr>
          <p:cNvCxnSpPr/>
          <p:nvPr/>
        </p:nvCxnSpPr>
        <p:spPr>
          <a:xfrm>
            <a:off x="5708822" y="3880022"/>
            <a:ext cx="2125362" cy="92675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560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How to write a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All bash scripts should start with a line that specifies a language used for </a:t>
            </a:r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intepretation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(shebang)</a:t>
            </a:r>
          </a:p>
          <a:p>
            <a:pPr lvl="1"/>
            <a:r>
              <a:rPr lang="en-US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#!/bin/bash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Open a new file with a text editor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Then write all your commands, one per line or separated by ”</a:t>
            </a:r>
            <a:r>
              <a:rPr lang="en-US" sz="24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;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”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Save your script as a </a:t>
            </a:r>
            <a:r>
              <a:rPr lang="en-US" sz="24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sz="2400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sh</a:t>
            </a:r>
            <a:r>
              <a:rPr lang="en-US" sz="24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file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Execute script by running:</a:t>
            </a:r>
          </a:p>
          <a:p>
            <a:pPr lvl="1"/>
            <a:r>
              <a:rPr lang="en-US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bash &lt;</a:t>
            </a:r>
            <a:r>
              <a:rPr lang="en-US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my_script</a:t>
            </a:r>
            <a:r>
              <a:rPr lang="en-US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&gt;.</a:t>
            </a:r>
            <a:r>
              <a:rPr lang="en-US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sh</a:t>
            </a:r>
            <a:endParaRPr lang="en-US" dirty="0">
              <a:solidFill>
                <a:srgbClr val="0070C0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B445-36AF-A34C-9088-3D8F8582DA13}" type="slidenum">
              <a:rPr lang="en-US" smtClean="0">
                <a:latin typeface="Helvetica Neue" charset="0"/>
                <a:ea typeface="Helvetica Neue" charset="0"/>
                <a:cs typeface="Helvetica Neue" charset="0"/>
              </a:rPr>
              <a:t>16</a:t>
            </a:fld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2757" y="5426070"/>
            <a:ext cx="4195483" cy="64633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Don’t execute complicated scripts on the </a:t>
            </a:r>
            <a:r>
              <a:rPr lang="en-US" dirty="0" err="1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FrontEnd</a:t>
            </a:r>
            <a:r>
              <a:rPr lang="en-US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 / </a:t>
            </a:r>
            <a:r>
              <a:rPr lang="en-US" dirty="0" err="1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LoginNode</a:t>
            </a:r>
            <a:r>
              <a:rPr lang="en-US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 !!!</a:t>
            </a:r>
          </a:p>
        </p:txBody>
      </p:sp>
    </p:spTree>
    <p:extLst>
      <p:ext uri="{BB962C8B-B14F-4D97-AF65-F5344CB8AC3E}">
        <p14:creationId xmlns:p14="http://schemas.microsoft.com/office/powerpoint/2010/main" val="594044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201" y="0"/>
            <a:ext cx="9341598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53660" r="52255" b="17321"/>
          <a:stretch/>
        </p:blipFill>
        <p:spPr>
          <a:xfrm>
            <a:off x="6808507" y="0"/>
            <a:ext cx="3958292" cy="1766239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8611565" y="2650603"/>
            <a:ext cx="7407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352343" y="2465937"/>
            <a:ext cx="995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cpu</a:t>
            </a:r>
            <a:endParaRPr lang="en-US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389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Example </a:t>
            </a:r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sbatch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(job)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506" y="1882404"/>
            <a:ext cx="12247606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#!/bin/bash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solidFill>
                <a:schemeClr val="accent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#SBATCH --</a:t>
            </a: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partition=</a:t>
            </a:r>
            <a:r>
              <a:rPr lang="en-US" sz="1600" b="1" dirty="0" err="1">
                <a:solidFill>
                  <a:schemeClr val="accent1"/>
                </a:solidFill>
                <a:latin typeface="Andale Mono" charset="0"/>
              </a:rPr>
              <a:t>cpu</a:t>
            </a:r>
            <a:endParaRPr lang="en-US" sz="1600" b="1" dirty="0">
              <a:solidFill>
                <a:schemeClr val="accent1"/>
              </a:solidFill>
              <a:latin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600" b="1" dirty="0">
                <a:solidFill>
                  <a:schemeClr val="accent1"/>
                </a:solidFill>
                <a:latin typeface="Andale Mono" charset="0"/>
              </a:rPr>
              <a:t>#SBATCH --account=</a:t>
            </a:r>
            <a:r>
              <a:rPr lang="en-GB" sz="1600" b="1" dirty="0" err="1">
                <a:solidFill>
                  <a:schemeClr val="accent1"/>
                </a:solidFill>
                <a:latin typeface="Andale Mono" charset="0"/>
              </a:rPr>
              <a:t>jgianott_sage</a:t>
            </a:r>
            <a:endParaRPr lang="en-GB" sz="1600" b="1" dirty="0">
              <a:solidFill>
                <a:schemeClr val="accent1"/>
              </a:solidFill>
              <a:latin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solidFill>
                <a:schemeClr val="accent1"/>
              </a:solidFill>
              <a:latin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#SBATCH --job-name=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&lt;job name&gt;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#SBATCH --output</a:t>
            </a:r>
            <a:r>
              <a:rPr lang="en-US" sz="1500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= </a:t>
            </a:r>
            <a:r>
              <a:rPr lang="en-US" sz="1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&lt;full path to save std out&gt;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#SBATCH –error= </a:t>
            </a:r>
            <a:r>
              <a:rPr lang="en-US" sz="1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&lt;full path to save std error&gt;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solidFill>
                <a:schemeClr val="accent1"/>
              </a:solidFill>
              <a:latin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#SBATCH --nodes</a:t>
            </a:r>
            <a:r>
              <a:rPr lang="en-US" sz="1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</a:rPr>
              <a:t>= &lt;number of requested nodes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ndale Mono" charset="0"/>
              </a:rPr>
              <a:t>&gt;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#SBATCH --</a:t>
            </a:r>
            <a:r>
              <a:rPr lang="en-US" sz="1600" b="1" dirty="0" err="1">
                <a:solidFill>
                  <a:schemeClr val="accent1"/>
                </a:solidFill>
                <a:latin typeface="Andale Mono" charset="0"/>
              </a:rPr>
              <a:t>ntasks</a:t>
            </a: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=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ndale Mono" charset="0"/>
              </a:rPr>
              <a:t> </a:t>
            </a:r>
            <a:r>
              <a:rPr lang="en-US" sz="1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</a:rPr>
              <a:t>&lt;number of tasks to run simultaneously&gt;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#SBATCH --</a:t>
            </a:r>
            <a:r>
              <a:rPr lang="en-US" sz="1600" b="1" dirty="0" err="1">
                <a:solidFill>
                  <a:schemeClr val="accent1"/>
                </a:solidFill>
                <a:latin typeface="Andale Mono" charset="0"/>
              </a:rPr>
              <a:t>cpus</a:t>
            </a: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-per-task= </a:t>
            </a:r>
            <a:r>
              <a:rPr lang="en-US" sz="1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</a:rPr>
              <a:t>&lt;CPUs request, 24 per node&gt;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#SBATCH </a:t>
            </a: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--mem=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&lt;memory request in MB or GB, max 512Gb&gt;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#SBATCH --time=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&lt;</a:t>
            </a:r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hh:mm:ss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  <a:endParaRPr lang="en-US" sz="1600" b="1" dirty="0">
              <a:solidFill>
                <a:schemeClr val="accent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solidFill>
                <a:schemeClr val="accent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#Type your commands below to execute on a host 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Andale Mono" charset="0"/>
                <a:cs typeface="Arial" panose="020B0604020202020204" pitchFamily="34" charset="0"/>
              </a:rPr>
              <a:t>↓ ↓ ↓ ↓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358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Example </a:t>
            </a:r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sbatch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(job)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506" y="1870047"/>
            <a:ext cx="12247606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#!/bin/bash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solidFill>
                <a:schemeClr val="accent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#SBATCH --</a:t>
            </a: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partition=</a:t>
            </a:r>
            <a:r>
              <a:rPr lang="en-US" sz="1600" b="1" dirty="0" err="1">
                <a:solidFill>
                  <a:schemeClr val="accent1"/>
                </a:solidFill>
                <a:latin typeface="Andale Mono" charset="0"/>
              </a:rPr>
              <a:t>cpu</a:t>
            </a:r>
            <a:endParaRPr lang="en-US" sz="1600" b="1" dirty="0">
              <a:solidFill>
                <a:schemeClr val="accent1"/>
              </a:solidFill>
              <a:latin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600" b="1" dirty="0">
                <a:solidFill>
                  <a:schemeClr val="accent1"/>
                </a:solidFill>
                <a:latin typeface="Andale Mono" charset="0"/>
              </a:rPr>
              <a:t>#SBATCH --account=</a:t>
            </a:r>
            <a:r>
              <a:rPr lang="en-GB" sz="1600" b="1" dirty="0" err="1">
                <a:solidFill>
                  <a:schemeClr val="accent1"/>
                </a:solidFill>
                <a:latin typeface="Andale Mono" charset="0"/>
              </a:rPr>
              <a:t>jgianott_sage</a:t>
            </a:r>
            <a:endParaRPr lang="en-GB" sz="1600" b="1" dirty="0">
              <a:solidFill>
                <a:schemeClr val="accent1"/>
              </a:solidFill>
              <a:latin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solidFill>
                <a:schemeClr val="accent1"/>
              </a:solidFill>
              <a:latin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#SBATCH --job-name= </a:t>
            </a:r>
            <a:r>
              <a:rPr lang="en-GB" sz="1600" dirty="0" err="1">
                <a:solidFill>
                  <a:schemeClr val="accent1"/>
                </a:solidFill>
                <a:latin typeface="Andale Mono" charset="0"/>
              </a:rPr>
              <a:t>myFirstJob.sh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#SBATCH --output</a:t>
            </a:r>
            <a:r>
              <a:rPr lang="en-US" sz="1500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= </a:t>
            </a:r>
            <a:r>
              <a:rPr lang="en-GB" sz="1600" dirty="0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/scratch/</a:t>
            </a:r>
            <a:r>
              <a:rPr lang="en-GB" sz="1600" dirty="0" err="1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jgianott</a:t>
            </a:r>
            <a:r>
              <a:rPr lang="en-GB" sz="1600" dirty="0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/sage/SAGE2022_23/</a:t>
            </a:r>
            <a:r>
              <a:rPr lang="en-GB" sz="1600" b="1" dirty="0">
                <a:solidFill>
                  <a:schemeClr val="bg2">
                    <a:lumMod val="75000"/>
                  </a:schemeClr>
                </a:solidFill>
                <a:effectLst/>
                <a:latin typeface="Monaco" pitchFamily="2" charset="77"/>
              </a:rPr>
              <a:t>&lt;username&gt;</a:t>
            </a:r>
            <a:r>
              <a:rPr lang="en-GB" sz="1600" dirty="0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/logs/</a:t>
            </a:r>
            <a:r>
              <a:rPr lang="en-GB" sz="1600" dirty="0" err="1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log_QC.out</a:t>
            </a:r>
            <a:endParaRPr lang="en-GB" sz="1600" dirty="0">
              <a:solidFill>
                <a:schemeClr val="accent5">
                  <a:lumMod val="75000"/>
                </a:schemeClr>
              </a:solidFill>
              <a:effectLst/>
              <a:latin typeface="Monaco" pitchFamily="2" charset="77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#SBATCH –error= </a:t>
            </a:r>
            <a:r>
              <a:rPr lang="en-GB" sz="1600" dirty="0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/scratch/</a:t>
            </a:r>
            <a:r>
              <a:rPr lang="en-GB" sz="1600" dirty="0" err="1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jgianott</a:t>
            </a:r>
            <a:r>
              <a:rPr lang="en-GB" sz="1600" dirty="0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/sage/SAGE2022_23/</a:t>
            </a:r>
            <a:r>
              <a:rPr lang="en-GB" sz="1600" b="1" dirty="0">
                <a:solidFill>
                  <a:schemeClr val="bg2">
                    <a:lumMod val="75000"/>
                  </a:schemeClr>
                </a:solidFill>
                <a:effectLst/>
                <a:latin typeface="Monaco" pitchFamily="2" charset="77"/>
              </a:rPr>
              <a:t>&lt;username&gt;</a:t>
            </a:r>
            <a:r>
              <a:rPr lang="en-GB" sz="1600" dirty="0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/logs/</a:t>
            </a:r>
            <a:r>
              <a:rPr lang="en-GB" sz="1600" dirty="0" err="1">
                <a:solidFill>
                  <a:schemeClr val="accent5">
                    <a:lumMod val="75000"/>
                  </a:schemeClr>
                </a:solidFill>
                <a:effectLst/>
                <a:latin typeface="Monaco" pitchFamily="2" charset="77"/>
              </a:rPr>
              <a:t>log_QC.out</a:t>
            </a:r>
            <a:endParaRPr lang="en-US" sz="1500" b="1" dirty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solidFill>
                <a:schemeClr val="accent1"/>
              </a:solidFill>
              <a:latin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#SBATCH --nodes= 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#SBATCH --</a:t>
            </a:r>
            <a:r>
              <a:rPr lang="en-US" sz="1600" b="1" dirty="0" err="1">
                <a:solidFill>
                  <a:schemeClr val="accent1"/>
                </a:solidFill>
                <a:latin typeface="Andale Mono" charset="0"/>
              </a:rPr>
              <a:t>ntasks</a:t>
            </a: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= 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#SBATCH --</a:t>
            </a:r>
            <a:r>
              <a:rPr lang="en-US" sz="1600" b="1" dirty="0" err="1">
                <a:solidFill>
                  <a:schemeClr val="accent1"/>
                </a:solidFill>
                <a:latin typeface="Andale Mono" charset="0"/>
              </a:rPr>
              <a:t>cpus</a:t>
            </a: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-per-task= 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#SBATCH --mem= 10MB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</a:rPr>
              <a:t>#SBATCH --time= 00:05:00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solidFill>
                <a:schemeClr val="accent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#Type your commands below to execute on a host 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Andale Mono" charset="0"/>
                <a:cs typeface="Arial" panose="020B0604020202020204" pitchFamily="34" charset="0"/>
              </a:rPr>
              <a:t>↓ ↓ ↓ ↓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247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CEC11E-DC14-3544-A729-6C29407F62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00" r="28150" b="1"/>
          <a:stretch/>
        </p:blipFill>
        <p:spPr>
          <a:xfrm>
            <a:off x="4102733" y="-158286"/>
            <a:ext cx="8063175" cy="6967391"/>
          </a:xfrm>
          <a:custGeom>
            <a:avLst/>
            <a:gdLst/>
            <a:ahLst/>
            <a:cxnLst/>
            <a:rect l="l" t="t" r="r" b="b"/>
            <a:pathLst>
              <a:path w="6312196" h="6874330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503" y="183832"/>
            <a:ext cx="10515600" cy="1325563"/>
          </a:xfrm>
        </p:spPr>
        <p:txBody>
          <a:bodyPr/>
          <a:lstStyle/>
          <a:p>
            <a:r>
              <a:rPr lang="en-US" b="1" dirty="0">
                <a:latin typeface="Helvetica Neue" charset="0"/>
                <a:ea typeface="Helvetica Neue" charset="0"/>
                <a:cs typeface="Helvetica Neue" charset="0"/>
              </a:rPr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355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Understand what is a cluster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Load software </a:t>
            </a:r>
          </a:p>
          <a:p>
            <a:pPr marL="0" indent="0">
              <a:buNone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    into your session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Upload/Download files</a:t>
            </a:r>
          </a:p>
          <a:p>
            <a:pPr marL="457200" lvl="1" indent="0">
              <a:buNone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to/from your session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Run jobs and interact</a:t>
            </a:r>
          </a:p>
          <a:p>
            <a:pPr marL="457200" lvl="1" indent="0">
              <a:buNone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With the job manager</a:t>
            </a:r>
          </a:p>
          <a:p>
            <a:pPr marL="0" indent="0">
              <a:buNone/>
            </a:pP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862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8C64FB-DC55-D940-9281-B4B1094AC756}"/>
              </a:ext>
            </a:extLst>
          </p:cNvPr>
          <p:cNvSpPr txBox="1"/>
          <p:nvPr/>
        </p:nvSpPr>
        <p:spPr>
          <a:xfrm>
            <a:off x="1037968" y="612668"/>
            <a:ext cx="9573308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3200" b="1" dirty="0">
                <a:latin typeface="Arial" panose="020B0604020202020204" pitchFamily="34" charset="0"/>
                <a:cs typeface="Arial" panose="020B0604020202020204" pitchFamily="34" charset="0"/>
              </a:rPr>
              <a:t>The partitions</a:t>
            </a:r>
          </a:p>
          <a:p>
            <a:endParaRPr lang="en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H" dirty="0">
                <a:latin typeface="Arial" panose="020B0604020202020204" pitchFamily="34" charset="0"/>
                <a:cs typeface="Arial" panose="020B0604020202020204" pitchFamily="34" charset="0"/>
              </a:rPr>
              <a:t>The cluster contains several </a:t>
            </a:r>
            <a:r>
              <a:rPr lang="en-CH" b="1" i="1" dirty="0">
                <a:latin typeface="Arial" panose="020B0604020202020204" pitchFamily="34" charset="0"/>
                <a:cs typeface="Arial" panose="020B0604020202020204" pitchFamily="34" charset="0"/>
              </a:rPr>
              <a:t>partitions</a:t>
            </a:r>
            <a:r>
              <a:rPr lang="en-CH" dirty="0">
                <a:latin typeface="Arial" panose="020B0604020202020204" pitchFamily="34" charset="0"/>
                <a:cs typeface="Arial" panose="020B0604020202020204" pitchFamily="34" charset="0"/>
              </a:rPr>
              <a:t> (set of nodes dedicated to different means). </a:t>
            </a:r>
          </a:p>
          <a:p>
            <a:endParaRPr lang="en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H" dirty="0">
                <a:latin typeface="Arial" panose="020B0604020202020204" pitchFamily="34" charset="0"/>
                <a:cs typeface="Arial" panose="020B0604020202020204" pitchFamily="34" charset="0"/>
              </a:rPr>
              <a:t>In curnagl, there are three partitions:</a:t>
            </a:r>
          </a:p>
          <a:p>
            <a:endParaRPr lang="en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</a:t>
            </a:r>
            <a:r>
              <a:rPr lang="en-CH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 </a:t>
            </a:r>
            <a:r>
              <a:rPr lang="en-CH" dirty="0">
                <a:latin typeface="Arial" panose="020B0604020202020204" pitchFamily="34" charset="0"/>
                <a:cs typeface="Arial" panose="020B0604020202020204" pitchFamily="34" charset="0"/>
              </a:rPr>
              <a:t>– This is the main/default partition. It is configured to prevent any single job from using all available resources, and to start mulit-node jobs with a reasonable delay.  Normal jobs can run for 3 days, short jobs can run for 12 hrs, and both can use up to 2/3 of the resources.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</a:t>
            </a:r>
            <a:r>
              <a:rPr lang="en-CH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 </a:t>
            </a:r>
            <a:r>
              <a:rPr lang="en-CH" dirty="0">
                <a:latin typeface="Arial" panose="020B0604020202020204" pitchFamily="34" charset="0"/>
                <a:cs typeface="Arial" panose="020B0604020202020204" pitchFamily="34" charset="0"/>
              </a:rPr>
              <a:t>– This partition gathers all GPU nodes. Normal jobs can run for 1 day, short jobs can run for 6 hrs, and both can use up to 2/3 of the resources.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interactive </a:t>
            </a:r>
            <a:r>
              <a:rPr lang="en-CH" dirty="0">
                <a:latin typeface="Arial" panose="020B0604020202020204" pitchFamily="34" charset="0"/>
                <a:cs typeface="Arial" panose="020B0604020202020204" pitchFamily="34" charset="0"/>
              </a:rPr>
              <a:t>– this partition gives you access to resources for interactive software, but you can only use 1 job at a time, and run a job for a maximum of 8 hrs. </a:t>
            </a:r>
          </a:p>
          <a:p>
            <a:endParaRPr lang="en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H" dirty="0">
                <a:latin typeface="Arial" panose="020B0604020202020204" pitchFamily="34" charset="0"/>
                <a:cs typeface="Arial" panose="020B0604020202020204" pitchFamily="34" charset="0"/>
              </a:rPr>
              <a:t>Each partition is associated with a submission </a:t>
            </a:r>
            <a:r>
              <a:rPr lang="en-CH" b="1" i="1" dirty="0">
                <a:latin typeface="Arial" panose="020B0604020202020204" pitchFamily="34" charset="0"/>
                <a:cs typeface="Arial" panose="020B0604020202020204" pitchFamily="34" charset="0"/>
              </a:rPr>
              <a:t>queue </a:t>
            </a:r>
            <a:r>
              <a:rPr lang="en-CH" dirty="0">
                <a:latin typeface="Arial" panose="020B0604020202020204" pitchFamily="34" charset="0"/>
                <a:cs typeface="Arial" panose="020B0604020202020204" pitchFamily="34" charset="0"/>
              </a:rPr>
              <a:t>(waiting line for jobs matching availableand requested resources). </a:t>
            </a:r>
          </a:p>
          <a:p>
            <a:endParaRPr lang="en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H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16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How to submit a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1476" y="2121408"/>
            <a:ext cx="10515600" cy="3815844"/>
          </a:xfrm>
        </p:spPr>
        <p:txBody>
          <a:bodyPr/>
          <a:lstStyle/>
          <a:p>
            <a:pPr marL="0" indent="0">
              <a:buNone/>
            </a:pPr>
            <a:r>
              <a:rPr lang="en-US">
                <a:latin typeface="Helvetica Neue" charset="0"/>
                <a:ea typeface="Helvetica Neue" charset="0"/>
                <a:cs typeface="Helvetica Neue" charset="0"/>
              </a:rPr>
              <a:t>Here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, we will only do single node jobs using scripts, but array jobs exist too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B445-36AF-A34C-9088-3D8F8582DA13}" type="slidenum">
              <a:rPr lang="en-US" smtClean="0">
                <a:latin typeface="Helvetica Neue" charset="0"/>
                <a:ea typeface="Helvetica Neue" charset="0"/>
                <a:cs typeface="Helvetica Neue" charset="0"/>
              </a:rPr>
              <a:t>21</a:t>
            </a:fld>
            <a:endParaRPr lang="en-US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69924"/>
          <a:stretch/>
        </p:blipFill>
        <p:spPr>
          <a:xfrm>
            <a:off x="7688374" y="793990"/>
            <a:ext cx="3924300" cy="7104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48196"/>
          <a:stretch/>
        </p:blipFill>
        <p:spPr>
          <a:xfrm>
            <a:off x="838200" y="3278931"/>
            <a:ext cx="11023770" cy="24195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900" y="5910090"/>
            <a:ext cx="9878751" cy="47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42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49173" r="31696"/>
          <a:stretch/>
        </p:blipFill>
        <p:spPr>
          <a:xfrm>
            <a:off x="452507" y="1921565"/>
            <a:ext cx="10951794" cy="4306956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Slurm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: other commands</a:t>
            </a:r>
          </a:p>
        </p:txBody>
      </p:sp>
    </p:spTree>
    <p:extLst>
      <p:ext uri="{BB962C8B-B14F-4D97-AF65-F5344CB8AC3E}">
        <p14:creationId xmlns:p14="http://schemas.microsoft.com/office/powerpoint/2010/main" val="1657861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559908" cy="5368410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Check on the status of a job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289669-6CB5-AA4F-9F00-3A7E632C0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9685" y="0"/>
            <a:ext cx="8032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101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elvetica Neue" charset="0"/>
                <a:ea typeface="Helvetica Neue" charset="0"/>
                <a:cs typeface="Helvetica Neue" charset="0"/>
              </a:rPr>
              <a:t>Running software on the cluster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Many software are already installed on the cluster</a:t>
            </a:r>
            <a:r>
              <a:rPr lang="mr-IN" sz="2200" dirty="0">
                <a:latin typeface="Arial" panose="020B0604020202020204" pitchFamily="34" charset="0"/>
                <a:ea typeface="Helvetica Neue" charset="0"/>
                <a:cs typeface="Helvetica Neue" charset="0"/>
              </a:rPr>
              <a:t>–</a:t>
            </a:r>
            <a:r>
              <a:rPr lang="en-US" sz="2200" dirty="0"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 you don’t have to worry about downloading and installing them, you just need to execute them</a:t>
            </a:r>
          </a:p>
          <a:p>
            <a:endParaRPr lang="en-US" sz="2200" dirty="0"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  <a:p>
            <a:r>
              <a:rPr lang="en-US" sz="2200" b="1" dirty="0"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Try to run </a:t>
            </a:r>
            <a:r>
              <a:rPr lang="en-US" sz="2200" b="1" dirty="0" err="1"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mafft</a:t>
            </a:r>
            <a:r>
              <a:rPr lang="en-US" sz="2200" b="1" dirty="0"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 (a software for making multiple sequence alignments) on the cluster by typing </a:t>
            </a:r>
            <a:r>
              <a:rPr lang="en-US" sz="2200" b="1" dirty="0" err="1">
                <a:solidFill>
                  <a:srgbClr val="0070C0"/>
                </a:solidFill>
                <a:latin typeface="Arial" panose="020B0604020202020204" pitchFamily="34" charset="0"/>
                <a:ea typeface="Andale Mono" charset="0"/>
                <a:cs typeface="Arial" panose="020B0604020202020204" pitchFamily="34" charset="0"/>
              </a:rPr>
              <a:t>mafft</a:t>
            </a:r>
            <a:r>
              <a:rPr lang="en-US" sz="2200" b="1" dirty="0"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 into the command line</a:t>
            </a:r>
          </a:p>
          <a:p>
            <a:endParaRPr lang="en-US" sz="2200" dirty="0"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0063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Running software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74694" y="4543636"/>
            <a:ext cx="5764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Why doesn’t this work??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05AFF2-C531-F044-BC12-F48532860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50" y="2565400"/>
            <a:ext cx="6311900" cy="17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7667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Running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It doesn’t work because the computer searches for the software binary in a predefined set of directories.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You can find out which directories it will search for the software in by typing </a:t>
            </a:r>
            <a:r>
              <a:rPr lang="en-US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echo $PATH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5701092"/>
            <a:ext cx="5220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The computer will search through all these directories (separated by a “:”) to look for the software you specified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60267" y="5606816"/>
            <a:ext cx="48353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However, these are all “personal” directories, so it is not where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mafft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 is installed (software for everyone to use)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59F021-F292-954B-812B-43CBE69C6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17920"/>
            <a:ext cx="12192000" cy="172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08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Finding software on the cluster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16105"/>
            <a:ext cx="103124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06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Finding software on the cluster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6137" y="1574685"/>
            <a:ext cx="90954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Second, search for your software by </a:t>
            </a:r>
            <a:r>
              <a:rPr lang="en-US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module keywords &lt;name of software&gt; 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09C5F7-3017-AB45-8465-A555DE8AB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424" y="1981147"/>
            <a:ext cx="7125730" cy="483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352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Finding software on the cluster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74034" y="1661973"/>
            <a:ext cx="10002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Third, figure out which dependencies you need to load, with </a:t>
            </a:r>
            <a:r>
              <a:rPr lang="en-US" dirty="0">
                <a:solidFill>
                  <a:schemeClr val="accent1"/>
                </a:solidFill>
                <a:latin typeface="Andale Mono" charset="0"/>
                <a:ea typeface="Andale Mono" charset="0"/>
                <a:cs typeface="Andale Mono" charset="0"/>
              </a:rPr>
              <a:t>module spider &lt;program&gt;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0AD1E3-CFF2-294D-A8F7-828004AA9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1305"/>
            <a:ext cx="12192000" cy="473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2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w High-Performance Computing (HPC) 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754" y="1790631"/>
            <a:ext cx="8532492" cy="13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324518" y="3949474"/>
            <a:ext cx="95429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An </a:t>
            </a:r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HPC cluster 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consists of two to thousands of </a:t>
            </a:r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nodes 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(standalone, virtual or physical computers), connected through fast </a:t>
            </a:r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networks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. The nodes in each cluster work in </a:t>
            </a:r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parallel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 with each other, boosting processing speed to deliver high-performance computing. 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909767" y="6550223"/>
            <a:ext cx="6282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www.netapp.com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/us/info/what-is-high-performance-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computing.aspx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EB2D82-BA43-9E4D-9DCE-E8F3A57CEDB2}"/>
              </a:ext>
            </a:extLst>
          </p:cNvPr>
          <p:cNvSpPr txBox="1">
            <a:spLocks/>
          </p:cNvSpPr>
          <p:nvPr/>
        </p:nvSpPr>
        <p:spPr>
          <a:xfrm>
            <a:off x="294503" y="18383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en-US" b="1" dirty="0">
                <a:latin typeface="Helvetica Neue" charset="0"/>
                <a:ea typeface="Helvetica Neue" charset="0"/>
                <a:cs typeface="Helvetica Neue" charset="0"/>
              </a:rPr>
              <a:t>igh </a:t>
            </a:r>
            <a:r>
              <a:rPr lang="en-US" b="1" u="sng" dirty="0">
                <a:latin typeface="Helvetica Neue" charset="0"/>
                <a:ea typeface="Helvetica Neue" charset="0"/>
                <a:cs typeface="Helvetica Neue" charset="0"/>
              </a:rPr>
              <a:t>P</a:t>
            </a:r>
            <a:r>
              <a:rPr lang="en-US" b="1" dirty="0">
                <a:latin typeface="Helvetica Neue" charset="0"/>
                <a:ea typeface="Helvetica Neue" charset="0"/>
                <a:cs typeface="Helvetica Neue" charset="0"/>
              </a:rPr>
              <a:t>erformance </a:t>
            </a:r>
            <a:r>
              <a:rPr lang="en-US" b="1" u="sng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en-US" b="1" dirty="0">
                <a:latin typeface="Helvetica Neue" charset="0"/>
                <a:ea typeface="Helvetica Neue" charset="0"/>
                <a:cs typeface="Helvetica Neue" charset="0"/>
              </a:rPr>
              <a:t>omputing</a:t>
            </a:r>
          </a:p>
        </p:txBody>
      </p:sp>
    </p:spTree>
    <p:extLst>
      <p:ext uri="{BB962C8B-B14F-4D97-AF65-F5344CB8AC3E}">
        <p14:creationId xmlns:p14="http://schemas.microsoft.com/office/powerpoint/2010/main" val="16290349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D956F1-4BCC-6E4A-98BB-D19A7AA48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7923"/>
            <a:ext cx="12192000" cy="294457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6B6ACA6-4743-614D-9B03-1FD1C0FB806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75243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Some modules are replaced when redundant… so better load/unload wisely!</a:t>
            </a:r>
          </a:p>
        </p:txBody>
      </p:sp>
    </p:spTree>
    <p:extLst>
      <p:ext uri="{BB962C8B-B14F-4D97-AF65-F5344CB8AC3E}">
        <p14:creationId xmlns:p14="http://schemas.microsoft.com/office/powerpoint/2010/main" val="12813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575FFC-3E7C-0B43-B8A2-C5E330A31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855" y="0"/>
            <a:ext cx="11350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55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167605" y="173621"/>
            <a:ext cx="5856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Now </a:t>
            </a:r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mafft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works!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(And don’t forget you can use tab autocomplete)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1ECBC5-4249-A943-A584-5BA45CFAD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" y="1458097"/>
            <a:ext cx="121412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260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22F0FA-BC29-6046-AA60-CA987520D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450" y="-20638"/>
            <a:ext cx="2959100" cy="502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8066" y="2493962"/>
            <a:ext cx="11215868" cy="4259865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Stop here and complete tutorial #1 (Making a job script) &amp;</a:t>
            </a:r>
            <a:br>
              <a:rPr lang="en-US" dirty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#2 (Running a job script)</a:t>
            </a:r>
          </a:p>
        </p:txBody>
      </p:sp>
    </p:spTree>
    <p:extLst>
      <p:ext uri="{BB962C8B-B14F-4D97-AF65-F5344CB8AC3E}">
        <p14:creationId xmlns:p14="http://schemas.microsoft.com/office/powerpoint/2010/main" val="16334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w High-Performance Computing (HPC) 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754" y="1790631"/>
            <a:ext cx="8532492" cy="13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324519" y="3949474"/>
            <a:ext cx="101919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The cluster we will use in this course is </a:t>
            </a:r>
            <a:r>
              <a:rPr lang="en-US" sz="2400" b="1" dirty="0" err="1">
                <a:latin typeface="Helvetica Neue" charset="0"/>
                <a:ea typeface="Helvetica Neue" charset="0"/>
                <a:cs typeface="Helvetica Neue" charset="0"/>
              </a:rPr>
              <a:t>Curnagl</a:t>
            </a:r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,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 hosted by the Ci-DCSR at </a:t>
            </a:r>
            <a:r>
              <a:rPr lang="en-GB" sz="2400" dirty="0" err="1"/>
              <a:t>curnagl.dcsr.unil.ch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The cluster has 72 nodes, with 24 CPUs and 512 Gb of memory each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909767" y="6550223"/>
            <a:ext cx="6282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www.netapp.com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/us/info/what-is-high-performance-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computing.aspx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EB2D82-BA43-9E4D-9DCE-E8F3A57CEDB2}"/>
              </a:ext>
            </a:extLst>
          </p:cNvPr>
          <p:cNvSpPr txBox="1">
            <a:spLocks/>
          </p:cNvSpPr>
          <p:nvPr/>
        </p:nvSpPr>
        <p:spPr>
          <a:xfrm>
            <a:off x="294503" y="18383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 err="1">
                <a:latin typeface="Helvetica Neue" charset="0"/>
                <a:ea typeface="Helvetica Neue" charset="0"/>
                <a:cs typeface="Helvetica Neue" charset="0"/>
              </a:rPr>
              <a:t>Curnagl</a:t>
            </a:r>
            <a:endParaRPr lang="en-US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49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8938" y="541530"/>
            <a:ext cx="5155089" cy="19454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24683" b="33990"/>
          <a:stretch/>
        </p:blipFill>
        <p:spPr>
          <a:xfrm>
            <a:off x="304236" y="787245"/>
            <a:ext cx="5155089" cy="15389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80944" r="51247"/>
          <a:stretch/>
        </p:blipFill>
        <p:spPr>
          <a:xfrm>
            <a:off x="8035289" y="5314723"/>
            <a:ext cx="3013853" cy="8509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0746" t="80944"/>
          <a:stretch/>
        </p:blipFill>
        <p:spPr>
          <a:xfrm>
            <a:off x="8004323" y="4463785"/>
            <a:ext cx="3044819" cy="8509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91958" y="2998628"/>
            <a:ext cx="4033381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Helvetica Neue" charset="0"/>
                <a:ea typeface="Helvetica Neue" charset="0"/>
                <a:cs typeface="Helvetica Neue" charset="0"/>
              </a:rPr>
              <a:t>Slurm for Curnagl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B445-36AF-A34C-9088-3D8F8582DA13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A31E30-6875-D14E-AA34-5991BE8C7A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393" y="2659030"/>
            <a:ext cx="6575712" cy="341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121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141948" y="87684"/>
            <a:ext cx="8179498" cy="2956141"/>
            <a:chOff x="400832" y="175366"/>
            <a:chExt cx="5632378" cy="2110636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b="48163"/>
            <a:stretch/>
          </p:blipFill>
          <p:spPr>
            <a:xfrm>
              <a:off x="400833" y="175366"/>
              <a:ext cx="5632377" cy="159080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t="71634" b="8367"/>
            <a:stretch/>
          </p:blipFill>
          <p:spPr>
            <a:xfrm>
              <a:off x="400832" y="1672227"/>
              <a:ext cx="5632377" cy="613775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3144032" y="3115800"/>
            <a:ext cx="5649239" cy="3742200"/>
            <a:chOff x="400832" y="2480158"/>
            <a:chExt cx="4676384" cy="299998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b="80971"/>
            <a:stretch/>
          </p:blipFill>
          <p:spPr>
            <a:xfrm>
              <a:off x="400832" y="2480158"/>
              <a:ext cx="4676384" cy="663876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t="33039"/>
            <a:stretch/>
          </p:blipFill>
          <p:spPr>
            <a:xfrm>
              <a:off x="400832" y="3144034"/>
              <a:ext cx="4676384" cy="2336104"/>
            </a:xfrm>
            <a:prstGeom prst="rect">
              <a:avLst/>
            </a:prstGeom>
          </p:spPr>
        </p:pic>
      </p:grp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B445-36AF-A34C-9088-3D8F8582DA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99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905" y="0"/>
            <a:ext cx="9160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77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997" y="874626"/>
            <a:ext cx="11616801" cy="5751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997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Where am I?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348618" y="2290067"/>
            <a:ext cx="18663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mac/</a:t>
            </a:r>
            <a:r>
              <a:rPr lang="en-US" dirty="0" err="1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linux</a:t>
            </a:r>
            <a:r>
              <a:rPr lang="en-US" dirty="0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: </a:t>
            </a:r>
            <a:r>
              <a:rPr lang="en-US" sz="2400" dirty="0" err="1">
                <a:solidFill>
                  <a:srgbClr val="FF2F92"/>
                </a:solidFill>
                <a:latin typeface="Andale Mono" charset="0"/>
                <a:ea typeface="Andale Mono" charset="0"/>
                <a:cs typeface="Andale Mono" charset="0"/>
              </a:rPr>
              <a:t>ssh</a:t>
            </a:r>
            <a:endParaRPr lang="en-US" sz="2400" dirty="0">
              <a:solidFill>
                <a:srgbClr val="FF2F92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dirty="0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Windows: putty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99966" y="5837020"/>
            <a:ext cx="13152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Slurm</a:t>
            </a:r>
            <a:endParaRPr lang="en-US" dirty="0">
              <a:solidFill>
                <a:srgbClr val="FF2F9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530225" y="6475044"/>
            <a:ext cx="36617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Each node/host is </a:t>
            </a:r>
            <a:r>
              <a:rPr lang="en-US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a computer</a:t>
            </a:r>
            <a:endParaRPr lang="en-US" dirty="0">
              <a:solidFill>
                <a:srgbClr val="FF2F9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71138" y="1623149"/>
            <a:ext cx="13152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2F92"/>
                </a:solidFill>
                <a:latin typeface="Helvetica Neue" charset="0"/>
                <a:ea typeface="Helvetica Neue" charset="0"/>
                <a:cs typeface="Helvetica Neue" charset="0"/>
              </a:rPr>
              <a:t>front-end</a:t>
            </a:r>
          </a:p>
        </p:txBody>
      </p:sp>
    </p:spTree>
    <p:extLst>
      <p:ext uri="{BB962C8B-B14F-4D97-AF65-F5344CB8AC3E}">
        <p14:creationId xmlns:p14="http://schemas.microsoft.com/office/powerpoint/2010/main" val="965986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487EF67-B3AC-6747-920A-BD5E6B268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88" y="779857"/>
            <a:ext cx="9645182" cy="4901451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9753687" y="1580095"/>
            <a:ext cx="773574" cy="2105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527261" y="1397223"/>
            <a:ext cx="1956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type this to log into the cluster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5195104" y="3108029"/>
            <a:ext cx="900896" cy="598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5285686" y="4364766"/>
            <a:ext cx="900896" cy="598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96000" y="2923363"/>
            <a:ext cx="2847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type this to know where you are on the filesystem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86582" y="4041600"/>
            <a:ext cx="2847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type this to log out of the cluster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09709" y="5746392"/>
            <a:ext cx="3889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You can always know what computer you’re logged into by looking here</a:t>
            </a:r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 flipV="1">
            <a:off x="3500424" y="5503661"/>
            <a:ext cx="509285" cy="70439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20186" y="9381782"/>
            <a:ext cx="134266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168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38965</TotalTime>
  <Words>1283</Words>
  <Application>Microsoft Macintosh PowerPoint</Application>
  <PresentationFormat>Widescreen</PresentationFormat>
  <Paragraphs>163</Paragraphs>
  <Slides>33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Andale Mono</vt:lpstr>
      <vt:lpstr>Arial</vt:lpstr>
      <vt:lpstr>Calibri</vt:lpstr>
      <vt:lpstr>Calibri Light</vt:lpstr>
      <vt:lpstr>Consolas</vt:lpstr>
      <vt:lpstr>HattoriHanzo-Light</vt:lpstr>
      <vt:lpstr>HattoriHanzo-LightItalic</vt:lpstr>
      <vt:lpstr>Helvetica Neue</vt:lpstr>
      <vt:lpstr>Helvetica Neue Thin</vt:lpstr>
      <vt:lpstr>Monaco</vt:lpstr>
      <vt:lpstr>Office Theme</vt:lpstr>
      <vt:lpstr>Accessing  The Cluster</vt:lpstr>
      <vt:lpstr>Learning 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 am I?</vt:lpstr>
      <vt:lpstr>PowerPoint Presentation</vt:lpstr>
      <vt:lpstr>Logging into the cluster</vt:lpstr>
      <vt:lpstr>PowerPoint Presentation</vt:lpstr>
      <vt:lpstr>PowerPoint Presentation</vt:lpstr>
      <vt:lpstr>How to run a job on the cluster</vt:lpstr>
      <vt:lpstr>Jobs</vt:lpstr>
      <vt:lpstr>Scripts</vt:lpstr>
      <vt:lpstr>How to write a script</vt:lpstr>
      <vt:lpstr>PowerPoint Presentation</vt:lpstr>
      <vt:lpstr>Example sbatch (job) script</vt:lpstr>
      <vt:lpstr>Example sbatch (job) script</vt:lpstr>
      <vt:lpstr>PowerPoint Presentation</vt:lpstr>
      <vt:lpstr>How to submit a job</vt:lpstr>
      <vt:lpstr>Slurm: other commands</vt:lpstr>
      <vt:lpstr>Check on the status of a job</vt:lpstr>
      <vt:lpstr>Running software on the cluster</vt:lpstr>
      <vt:lpstr>Running software</vt:lpstr>
      <vt:lpstr>Running software</vt:lpstr>
      <vt:lpstr>Finding software on the cluster</vt:lpstr>
      <vt:lpstr>Finding software on the cluster</vt:lpstr>
      <vt:lpstr>Finding software on the cluster</vt:lpstr>
      <vt:lpstr>PowerPoint Presentation</vt:lpstr>
      <vt:lpstr>PowerPoint Presentation</vt:lpstr>
      <vt:lpstr>PowerPoint Presentation</vt:lpstr>
      <vt:lpstr>Stop here and complete tutorial #1 (Making a job script) &amp; #2 (Running a job script)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cluster (wally)</dc:title>
  <dc:creator>Natasha Glover</dc:creator>
  <cp:lastModifiedBy>German Bonilla-Rosso</cp:lastModifiedBy>
  <cp:revision>44</cp:revision>
  <cp:lastPrinted>2020-09-11T11:51:33Z</cp:lastPrinted>
  <dcterms:created xsi:type="dcterms:W3CDTF">2020-09-10T11:45:36Z</dcterms:created>
  <dcterms:modified xsi:type="dcterms:W3CDTF">2022-09-28T14:08:41Z</dcterms:modified>
</cp:coreProperties>
</file>

<file path=docProps/thumbnail.jpeg>
</file>